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1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61" r:id="rId9"/>
    <p:sldId id="262" r:id="rId10"/>
    <p:sldId id="263" r:id="rId11"/>
    <p:sldId id="264" r:id="rId12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14"/>
      <p:bold r:id="rId15"/>
      <p:italic r:id="rId16"/>
      <p:boldItalic r:id="rId17"/>
    </p:embeddedFont>
    <p:embeddedFont>
      <p:font typeface="Nunito" pitchFamily="2" charset="0"/>
      <p:regular r:id="rId18"/>
      <p:bold r:id="rId19"/>
      <p:italic r:id="rId20"/>
      <p:boldItalic r:id="rId21"/>
    </p:embeddedFont>
    <p:embeddedFont>
      <p:font typeface="Nunito Sans SemiBold" pitchFamily="2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113153-5C4B-417B-96A7-791D9D3B725C}" v="1" dt="2025-11-18T17:28:40.922"/>
    <p1510:client id="{E45002A6-01DF-408B-863B-0529EEB83C0C}" v="193" dt="2025-11-17T11:29:12.3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1.fntdata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" name="Google Shape;2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" name="Google Shape;3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" name="Google Shape;4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" name="Google Shape;4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8" name="Google Shape;6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5" name="Google Shape;7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2" name="Google Shape;8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3" name="Google Shape;13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449300"/>
            <a:ext cx="1619337" cy="69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3">
  <p:cSld name="TITLE_3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043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" name="Google Shape;22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4"/>
          <p:cNvSpPr txBox="1">
            <a:spLocks noGrp="1"/>
          </p:cNvSpPr>
          <p:nvPr>
            <p:ph type="title"/>
          </p:nvPr>
        </p:nvSpPr>
        <p:spPr>
          <a:xfrm>
            <a:off x="311700" y="2636725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 SemiBold"/>
              <a:buChar char="●"/>
              <a:defRPr sz="18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</p:sldLayoutIdLst>
  <p:transition spd="slow"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  <p:sp>
        <p:nvSpPr>
          <p:cNvPr id="30" name="Google Shape;30;p5"/>
          <p:cNvSpPr txBox="1"/>
          <p:nvPr/>
        </p:nvSpPr>
        <p:spPr>
          <a:xfrm>
            <a:off x="1424563" y="947248"/>
            <a:ext cx="6136757" cy="2169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00"/>
              <a:buFont typeface="Arial"/>
              <a:buNone/>
            </a:pPr>
            <a:r>
              <a:rPr lang="en-GB" sz="4300" b="0" i="0" u="none" strike="noStrike" cap="none" dirty="0">
                <a:solidFill>
                  <a:srgbClr val="000000"/>
                </a:solidFill>
                <a:latin typeface="Century Gothic" panose="020B0502020202020204" pitchFamily="34" charset="0"/>
                <a:sym typeface="Arial"/>
              </a:rPr>
              <a:t>Year 4 Multiplication Tables Check (MTC) 2026</a:t>
            </a:r>
            <a:endParaRPr sz="4300" b="0" i="0" u="none" strike="noStrike" cap="none" dirty="0">
              <a:solidFill>
                <a:srgbClr val="000000"/>
              </a:solidFill>
              <a:latin typeface="Century Gothic" panose="020B0502020202020204" pitchFamily="34" charset="0"/>
              <a:sym typeface="Arial"/>
            </a:endParaRPr>
          </a:p>
        </p:txBody>
      </p:sp>
      <p:pic>
        <p:nvPicPr>
          <p:cNvPr id="1026" name="Picture 2" descr="Fernhurst Primary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182" y="3313842"/>
            <a:ext cx="1822276" cy="154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dirty="0">
                <a:latin typeface="Century Gothic" panose="020B0502020202020204" pitchFamily="34" charset="0"/>
              </a:rPr>
              <a:t>I</a:t>
            </a:r>
            <a:r>
              <a:rPr lang="en-GB" b="1" u="sng" dirty="0">
                <a:latin typeface="Century Gothic" panose="020B0502020202020204" pitchFamily="34" charset="0"/>
              </a:rPr>
              <a:t>mportant information about multiplication tables check (MTC):</a:t>
            </a:r>
            <a:endParaRPr b="1" u="sng" dirty="0">
              <a:latin typeface="Century Gothic" panose="020B0502020202020204" pitchFamily="34" charset="0"/>
            </a:endParaRPr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033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The MTC determines if Year 4 children can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fluently</a:t>
            </a:r>
            <a:r>
              <a:rPr lang="en-GB" dirty="0">
                <a:latin typeface="Century Gothic" panose="020B0502020202020204" pitchFamily="34" charset="0"/>
              </a:rPr>
              <a:t> recall their multiplication tables.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000000"/>
                </a:solidFill>
                <a:latin typeface="Century Gothic" panose="020B0502020202020204" pitchFamily="34" charset="0"/>
              </a:rPr>
              <a:t>They are designed to help schools identify which children require more support to learn their times tables. 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000000"/>
                </a:solidFill>
                <a:latin typeface="Century Gothic" panose="020B0502020202020204" pitchFamily="34" charset="0"/>
              </a:rPr>
              <a:t>There is no ‘pass’ rate or threshold which means that, unlike the Phonics Screening Check, children will not be expected to re-sit the check. 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dirty="0">
              <a:latin typeface="Century Gothic" panose="020B0502020202020204" pitchFamily="34" charset="0"/>
            </a:endParaRPr>
          </a:p>
        </p:txBody>
      </p:sp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b="1" u="sng" dirty="0">
                <a:latin typeface="Century Gothic" panose="020B0502020202020204" pitchFamily="34" charset="0"/>
              </a:rPr>
              <a:t>When the check will take place:</a:t>
            </a:r>
            <a:endParaRPr b="1" u="sng" dirty="0">
              <a:latin typeface="Century Gothic" panose="020B0502020202020204" pitchFamily="34" charset="0"/>
            </a:endParaRPr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There will be a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2-week window </a:t>
            </a:r>
            <a:r>
              <a:rPr lang="en-GB" dirty="0">
                <a:latin typeface="Century Gothic" panose="020B0502020202020204" pitchFamily="34" charset="0"/>
              </a:rPr>
              <a:t>from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Monday 1</a:t>
            </a:r>
            <a:r>
              <a:rPr lang="en-GB" baseline="30000" dirty="0">
                <a:solidFill>
                  <a:srgbClr val="283593"/>
                </a:solidFill>
                <a:latin typeface="Century Gothic" panose="020B0502020202020204" pitchFamily="34" charset="0"/>
              </a:rPr>
              <a:t>st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 June to Friday 12</a:t>
            </a:r>
            <a:r>
              <a:rPr lang="en-GB" baseline="30000" dirty="0">
                <a:solidFill>
                  <a:srgbClr val="283593"/>
                </a:solidFill>
                <a:latin typeface="Century Gothic" panose="020B0502020202020204" pitchFamily="34" charset="0"/>
              </a:rPr>
              <a:t>th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 June 2026 </a:t>
            </a:r>
            <a:r>
              <a:rPr lang="en-GB" dirty="0">
                <a:latin typeface="Century Gothic" panose="020B0502020202020204" pitchFamily="34" charset="0"/>
              </a:rPr>
              <a:t>for schools to administer the check. 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There is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no set day </a:t>
            </a:r>
            <a:r>
              <a:rPr lang="en-GB" dirty="0">
                <a:latin typeface="Century Gothic" panose="020B0502020202020204" pitchFamily="34" charset="0"/>
              </a:rPr>
              <a:t>to administer the check and children are not expected to take the check at the same time. 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All eligible Year 4 children in England will be required to take the check. 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Century Gothic" panose="020B0502020202020204" pitchFamily="34" charset="0"/>
            </a:endParaRPr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8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b="1" u="sng" dirty="0">
                <a:latin typeface="Century Gothic" panose="020B0502020202020204" pitchFamily="34" charset="0"/>
              </a:rPr>
              <a:t>How the check is carried out:</a:t>
            </a:r>
            <a:endParaRPr b="1" u="sng" dirty="0">
              <a:latin typeface="Century Gothic" panose="020B0502020202020204" pitchFamily="34" charset="0"/>
            </a:endParaRPr>
          </a:p>
        </p:txBody>
      </p:sp>
      <p:sp>
        <p:nvSpPr>
          <p:cNvPr id="50" name="Google Shape;50;p8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196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The check will be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fully digital.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Answers will be entered by a member of staff, so children only need to read, recall and say the times-tables out loud.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Usually, the check will take less than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5 minutes </a:t>
            </a:r>
            <a:r>
              <a:rPr lang="en-GB" dirty="0">
                <a:latin typeface="Century Gothic" panose="020B0502020202020204" pitchFamily="34" charset="0"/>
              </a:rPr>
              <a:t>for each child. 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The children will have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6 seconds </a:t>
            </a:r>
            <a:r>
              <a:rPr lang="en-GB" dirty="0">
                <a:latin typeface="Century Gothic" panose="020B0502020202020204" pitchFamily="34" charset="0"/>
              </a:rPr>
              <a:t>from the time the question appears to input their answer. (</a:t>
            </a:r>
            <a:r>
              <a:rPr lang="en-GB" sz="1100" dirty="0">
                <a:latin typeface="Century Gothic" panose="020B0502020202020204" pitchFamily="34" charset="0"/>
              </a:rPr>
              <a:t>6 seconds per answer means that children must be able to read, recall and say their response within that time.)</a:t>
            </a:r>
            <a:endParaRPr sz="1100" dirty="0">
              <a:latin typeface="Century Gothic" panose="020B0502020202020204" pitchFamily="34" charset="0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100" dirty="0">
                <a:latin typeface="Century Gothic" panose="020B0502020202020204" pitchFamily="34" charset="0"/>
              </a:rPr>
              <a:t> 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There will be a total of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25 questions </a:t>
            </a:r>
            <a:r>
              <a:rPr lang="en-GB" dirty="0">
                <a:latin typeface="Century Gothic" panose="020B0502020202020204" pitchFamily="34" charset="0"/>
              </a:rPr>
              <a:t>with a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3 second pause </a:t>
            </a:r>
            <a:r>
              <a:rPr lang="en-GB" dirty="0">
                <a:latin typeface="Century Gothic" panose="020B0502020202020204" pitchFamily="34" charset="0"/>
              </a:rPr>
              <a:t>in-between questions. 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b="1" u="sng" dirty="0">
                <a:latin typeface="Century Gothic" panose="020B0502020202020204" pitchFamily="34" charset="0"/>
              </a:rPr>
              <a:t>The check questions:</a:t>
            </a:r>
            <a:endParaRPr b="1" u="sng" dirty="0">
              <a:latin typeface="Century Gothic" panose="020B0502020202020204" pitchFamily="34" charset="0"/>
            </a:endParaRPr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Each child will be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randomly assigned </a:t>
            </a:r>
            <a:r>
              <a:rPr lang="en-GB" dirty="0">
                <a:latin typeface="Century Gothic" panose="020B0502020202020204" pitchFamily="34" charset="0"/>
              </a:rPr>
              <a:t>a set of questions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There will only be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multiplication</a:t>
            </a:r>
            <a:r>
              <a:rPr lang="en-GB" dirty="0">
                <a:latin typeface="Century Gothic" panose="020B0502020202020204" pitchFamily="34" charset="0"/>
              </a:rPr>
              <a:t> questions in the check, not division facts. 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The 6, 7, 8, 9 and 12 times tables are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more likely </a:t>
            </a:r>
            <a:r>
              <a:rPr lang="en-GB" dirty="0">
                <a:latin typeface="Century Gothic" panose="020B0502020202020204" pitchFamily="34" charset="0"/>
              </a:rPr>
              <a:t>to be asked, as these are the hardest for most children to learn. It’s a good idea to focus on these tricky times tables with your child at home.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Reversal of questions (e.g. 8 x 6 and 6 x 8) will not be asked in the same check. 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Children will not see their individual results when they complete the check.</a:t>
            </a:r>
            <a:endParaRPr dirty="0">
              <a:latin typeface="Century Gothic" panose="020B0502020202020204" pitchFamily="34" charset="0"/>
            </a:endParaRPr>
          </a:p>
        </p:txBody>
      </p:sp>
      <p:sp>
        <p:nvSpPr>
          <p:cNvPr id="65" name="Google Shape;6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b="1" u="sng" dirty="0">
                <a:latin typeface="Century Gothic" panose="020B0502020202020204" pitchFamily="34" charset="0"/>
              </a:rPr>
              <a:t>How best to prepare your child for the check:</a:t>
            </a:r>
            <a:endParaRPr b="1" u="sng" dirty="0">
              <a:latin typeface="Century Gothic" panose="020B0502020202020204" pitchFamily="34" charset="0"/>
            </a:endParaRPr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317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Remind them that the check should last no more than </a:t>
            </a:r>
            <a:r>
              <a:rPr lang="en-GB" dirty="0">
                <a:solidFill>
                  <a:srgbClr val="283593"/>
                </a:solidFill>
                <a:latin typeface="Century Gothic" panose="020B0502020202020204" pitchFamily="34" charset="0"/>
              </a:rPr>
              <a:t>5 minutes.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latin typeface="Century Gothic" panose="020B0502020202020204" pitchFamily="34" charset="0"/>
              </a:rPr>
              <a:t>When practising times-tables, make them fun.</a:t>
            </a:r>
            <a:endParaRPr dirty="0">
              <a:latin typeface="Century Gothic" panose="020B0502020202020204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>
              <a:latin typeface="Century Gothic" panose="020B0502020202020204" pitchFamily="34" charset="0"/>
            </a:endParaRPr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entury Gothic" panose="020B0502020202020204" pitchFamily="34" charset="0"/>
                <a:sym typeface="Arial"/>
              </a:rPr>
              <a:t>If you have any concerns, talk </a:t>
            </a:r>
            <a:r>
              <a:rPr lang="en-GB" dirty="0">
                <a:solidFill>
                  <a:srgbClr val="000000"/>
                </a:solidFill>
                <a:latin typeface="Century Gothic" panose="020B0502020202020204" pitchFamily="34" charset="0"/>
              </a:rPr>
              <a:t>to Miss Jameson</a:t>
            </a:r>
            <a:r>
              <a:rPr lang="en-GB" sz="1600" b="0" i="0" u="none" strike="noStrike" cap="none" dirty="0">
                <a:solidFill>
                  <a:srgbClr val="000000"/>
                </a:solidFill>
                <a:latin typeface="Century Gothic" panose="020B0502020202020204" pitchFamily="34" charset="0"/>
                <a:sym typeface="Arial"/>
              </a:rPr>
              <a:t>. </a:t>
            </a:r>
            <a:endParaRPr dirty="0">
              <a:latin typeface="Century Gothic" panose="020B0502020202020204" pitchFamily="34" charset="0"/>
            </a:endParaRPr>
          </a:p>
          <a:p>
            <a:pPr marL="457200" marR="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None/>
            </a:pPr>
            <a:endParaRPr b="0" i="0" u="none" strike="noStrike" cap="none" dirty="0">
              <a:solidFill>
                <a:srgbClr val="000000"/>
              </a:solidFill>
              <a:latin typeface="Century Gothic" panose="020B0502020202020204" pitchFamily="34" charset="0"/>
              <a:sym typeface="Arial"/>
            </a:endParaRPr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</a:pPr>
            <a:r>
              <a:rPr lang="en-GB" dirty="0">
                <a:solidFill>
                  <a:srgbClr val="000000"/>
                </a:solidFill>
                <a:latin typeface="Century Gothic" panose="020B0502020202020204" pitchFamily="34" charset="0"/>
                <a:sym typeface="Arial"/>
              </a:rPr>
              <a:t>If your child has any concerns, encourage them to talk to a trusted adult (for example, yourself, their teacher).</a:t>
            </a:r>
            <a:endParaRPr dirty="0">
              <a:latin typeface="Century Gothic" panose="020B0502020202020204" pitchFamily="34" charset="0"/>
            </a:endParaRPr>
          </a:p>
          <a:p>
            <a:pPr marL="457200" marR="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None/>
            </a:pPr>
            <a:endParaRPr dirty="0">
              <a:solidFill>
                <a:srgbClr val="000000"/>
              </a:solidFill>
              <a:latin typeface="Century Gothic" panose="020B0502020202020204" pitchFamily="34" charset="0"/>
              <a:sym typeface="Arial"/>
            </a:endParaRPr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entury Gothic" panose="020B0502020202020204" pitchFamily="34" charset="0"/>
                <a:sym typeface="Arial"/>
              </a:rPr>
              <a:t>If you’re looking to support your child further with maths at home, there are lots of good websites with free resources. </a:t>
            </a:r>
          </a:p>
          <a:p>
            <a:pPr marL="1143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</a:pPr>
            <a:endParaRPr lang="en-GB" sz="1600" b="0" i="0" u="none" strike="noStrike" cap="none" dirty="0">
              <a:solidFill>
                <a:srgbClr val="000000"/>
              </a:solidFill>
              <a:latin typeface="Century Gothic" panose="020B0502020202020204" pitchFamily="34" charset="0"/>
              <a:sym typeface="Arial"/>
            </a:endParaRPr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</a:pPr>
            <a:r>
              <a:rPr lang="en-GB" dirty="0">
                <a:solidFill>
                  <a:srgbClr val="000000"/>
                </a:solidFill>
                <a:latin typeface="Century Gothic" panose="020B0502020202020204" pitchFamily="34" charset="0"/>
              </a:rPr>
              <a:t>Take the practice tests regularly at home so your child gets used to the speed of the questions. </a:t>
            </a:r>
            <a:endParaRPr dirty="0">
              <a:latin typeface="Century Gothic" panose="020B0502020202020204" pitchFamily="34" charset="0"/>
            </a:endParaRPr>
          </a:p>
        </p:txBody>
      </p:sp>
      <p:sp>
        <p:nvSpPr>
          <p:cNvPr id="72" name="Google Shape;72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2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b="1" u="sng" dirty="0">
                <a:latin typeface="Century Gothic" panose="020B0502020202020204" pitchFamily="34" charset="0"/>
              </a:rPr>
              <a:t>Games to try:</a:t>
            </a:r>
            <a:endParaRPr b="1" u="sng" dirty="0">
              <a:latin typeface="Century Gothic" panose="020B0502020202020204" pitchFamily="34" charset="0"/>
            </a:endParaRPr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355" y="146655"/>
            <a:ext cx="3480954" cy="491016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body" idx="1"/>
          </p:nvPr>
        </p:nvSpPr>
        <p:spPr>
          <a:xfrm>
            <a:off x="311700" y="739301"/>
            <a:ext cx="8520600" cy="176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700" dirty="0">
                <a:latin typeface="Century Gothic" panose="020B0502020202020204" pitchFamily="34" charset="0"/>
              </a:rPr>
              <a:t>We really thank you for your support with this matter and wish our Y4 pupils all the best for the upcoming MTC in June 2026.</a:t>
            </a:r>
            <a:endParaRPr sz="2700" dirty="0">
              <a:latin typeface="Century Gothic" panose="020B0502020202020204" pitchFamily="34" charset="0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dirty="0">
              <a:latin typeface="Century Gothic" panose="020B0502020202020204" pitchFamily="34" charset="0"/>
            </a:endParaRPr>
          </a:p>
        </p:txBody>
      </p:sp>
      <p:sp>
        <p:nvSpPr>
          <p:cNvPr id="85" name="Google Shape;85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sp>
        <p:nvSpPr>
          <p:cNvPr id="86" name="Google Shape;86;p13"/>
          <p:cNvSpPr txBox="1"/>
          <p:nvPr/>
        </p:nvSpPr>
        <p:spPr>
          <a:xfrm>
            <a:off x="828750" y="2897563"/>
            <a:ext cx="74865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 b="1" i="0" u="none" strike="noStrike" cap="none" dirty="0">
                <a:solidFill>
                  <a:srgbClr val="000000"/>
                </a:solidFill>
                <a:latin typeface="Century Gothic" panose="020B0502020202020204" pitchFamily="34" charset="0"/>
                <a:sym typeface="Arial"/>
              </a:rPr>
              <a:t>Thank for coming to the presentation and supporting your child at home.</a:t>
            </a:r>
            <a:endParaRPr sz="2800" b="1" i="0" u="none" strike="noStrike" cap="none" dirty="0">
              <a:solidFill>
                <a:srgbClr val="000000"/>
              </a:solidFill>
              <a:latin typeface="Century Gothic" panose="020B0502020202020204" pitchFamily="34" charset="0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S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9D5DD8E686ED547B9E8AC2351326673" ma:contentTypeVersion="13" ma:contentTypeDescription="Create a new document." ma:contentTypeScope="" ma:versionID="4486bb03796ea9fdd6bfe72c304a4f09">
  <xsd:schema xmlns:xsd="http://www.w3.org/2001/XMLSchema" xmlns:xs="http://www.w3.org/2001/XMLSchema" xmlns:p="http://schemas.microsoft.com/office/2006/metadata/properties" xmlns:ns2="fdc9cd82-1864-4dd8-ad3d-027a48ed537a" targetNamespace="http://schemas.microsoft.com/office/2006/metadata/properties" ma:root="true" ma:fieldsID="00468eed1ed9b35cb7e52713c0f0f32e" ns2:_="">
    <xsd:import namespace="fdc9cd82-1864-4dd8-ad3d-027a48ed537a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c9cd82-1864-4dd8-ad3d-027a48ed537a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description="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description="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description="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description="" ma:internalName="UniqueSourceRef">
      <xsd:simpleType>
        <xsd:restriction base="dms:Note">
          <xsd:maxLength value="255"/>
        </xsd:restriction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loudMigratorOriginId xmlns="fdc9cd82-1864-4dd8-ad3d-027a48ed537a">ae875e7c-40d5-4117-bfcf-7f4f02e29c11</CloudMigratorOriginId>
    <FileHash xmlns="fdc9cd82-1864-4dd8-ad3d-027a48ed537a">3ccb79bdfbbd804614155c0e88e5271252f4b0af</FileHash>
    <CloudMigratorVersion xmlns="fdc9cd82-1864-4dd8-ad3d-027a48ed537a">4.0.26.0</CloudMigratorVersion>
    <UniqueSourceRef xmlns="fdc9cd82-1864-4dd8-ad3d-027a48ed537a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1FA573-A478-4EB2-8590-3F80BE4CA5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c9cd82-1864-4dd8-ad3d-027a48ed53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883273D-9493-4E55-9768-C0FE36785151}">
  <ds:schemaRefs>
    <ds:schemaRef ds:uri="http://purl.org/dc/elements/1.1/"/>
    <ds:schemaRef ds:uri="http://purl.org/dc/terms/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fdc9cd82-1864-4dd8-ad3d-027a48ed537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AE8B8E8-F412-45D7-8C1F-BEA4479F27A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528</Words>
  <Application>Microsoft Office PowerPoint</Application>
  <PresentationFormat>On-screen Show (16:9)</PresentationFormat>
  <Paragraphs>56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Nunito Sans SemiBold</vt:lpstr>
      <vt:lpstr>Nunito</vt:lpstr>
      <vt:lpstr>Arial</vt:lpstr>
      <vt:lpstr>Century Gothic</vt:lpstr>
      <vt:lpstr>TSL</vt:lpstr>
      <vt:lpstr>PowerPoint Presentation</vt:lpstr>
      <vt:lpstr>Important information about multiplication tables check (MTC):</vt:lpstr>
      <vt:lpstr>When the check will take place:</vt:lpstr>
      <vt:lpstr>How the check is carried out:</vt:lpstr>
      <vt:lpstr>The check questions:</vt:lpstr>
      <vt:lpstr>How best to prepare your child for the check:</vt:lpstr>
      <vt:lpstr>Games to try: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Reuben</dc:creator>
  <cp:lastModifiedBy>R Jameson</cp:lastModifiedBy>
  <cp:revision>6</cp:revision>
  <dcterms:modified xsi:type="dcterms:W3CDTF">2025-11-18T17:28:40Z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0x01010039D5DD8E686ED547B9E8AC2351326673</vt:lpwstr>
  </property>
  <property fmtid="{D5CDD505-2E9C-101B-9397-08002B2CF9AE}" pid="3" name="Order">
    <vt:r8>3575600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ComplianceAssetId">
    <vt:lpwstr/>
  </property>
  <property fmtid="{D5CDD505-2E9C-101B-9397-08002B2CF9AE}" pid="7" name="MediaServiceImageTags">
    <vt:lpwstr/>
  </property>
</Properties>
</file>